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60" r:id="rId3"/>
    <p:sldId id="261" r:id="rId4"/>
    <p:sldId id="262" r:id="rId5"/>
    <p:sldId id="263" r:id="rId6"/>
    <p:sldId id="264" r:id="rId7"/>
    <p:sldId id="265" r:id="rId8"/>
    <p:sldId id="266" r:id="rId9"/>
    <p:sldId id="267" r:id="rId10"/>
    <p:sldId id="268" r:id="rId11"/>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10076F-7B4F-2E83-4B86-B135024C05E5}" v="876" dt="2023-12-03T18:45:13.390"/>
    <p1510:client id="{26C2AAFA-1C90-4378-9904-89A8F8EE89A0}" v="2098" dt="2023-12-03T18:14:50.136"/>
    <p1510:client id="{79B5EADA-7803-C94C-8B84-4257CEF3B2C0}" v="16" dt="2023-12-03T16:03:53.4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26999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910460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515247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268268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573568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439320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630795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695682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611788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483155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12/3/2023</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812822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12/3/2023</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373951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scherlund.blogspot.com/2017/04/neural-networks-made-easy-techcrunch.html" TargetMode="External"/><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researchoutreach.org/articles/open-source-bioinformatic-solutions-big-data-analysis/"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juku.it/" TargetMode="External"/><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hindawi.com/journals/mse/2017/3694791/" TargetMode="External"/><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flickr.com/photos/9246159@N06/599820538" TargetMode="External"/><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hyperlink" Target="https://creativecommons.org/licenses/by-nd/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D8EACB7-D372-470B-B76E-A829D0031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Stock Market Bar Graph">
            <a:extLst>
              <a:ext uri="{FF2B5EF4-FFF2-40B4-BE49-F238E27FC236}">
                <a16:creationId xmlns:a16="http://schemas.microsoft.com/office/drawing/2014/main" id="{20617693-8D7D-FA51-0F3E-72A6105BB97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20" y="10"/>
            <a:ext cx="12191980" cy="6857989"/>
          </a:xfrm>
          <a:prstGeom prst="rect">
            <a:avLst/>
          </a:prstGeom>
        </p:spPr>
      </p:pic>
      <p:sp>
        <p:nvSpPr>
          <p:cNvPr id="24" name="Rectangle 5">
            <a:extLst>
              <a:ext uri="{FF2B5EF4-FFF2-40B4-BE49-F238E27FC236}">
                <a16:creationId xmlns:a16="http://schemas.microsoft.com/office/drawing/2014/main" id="{FDCD62BB-F134-412E-AF5B-602B044584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900" y="750337"/>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458EF8-0397-FD6F-AADB-BB44BFBBEE2F}"/>
              </a:ext>
            </a:extLst>
          </p:cNvPr>
          <p:cNvSpPr>
            <a:spLocks noGrp="1"/>
          </p:cNvSpPr>
          <p:nvPr>
            <p:ph type="ctrTitle"/>
          </p:nvPr>
        </p:nvSpPr>
        <p:spPr>
          <a:xfrm>
            <a:off x="1048561" y="1066800"/>
            <a:ext cx="3931320" cy="2267193"/>
          </a:xfrm>
        </p:spPr>
        <p:txBody>
          <a:bodyPr>
            <a:normAutofit/>
          </a:bodyPr>
          <a:lstStyle/>
          <a:p>
            <a:pPr>
              <a:spcBef>
                <a:spcPts val="1000"/>
              </a:spcBef>
            </a:pPr>
            <a:r>
              <a:rPr lang="en-US">
                <a:latin typeface="Segoe UI"/>
                <a:cs typeface="Segoe UI"/>
              </a:rPr>
              <a:t>PREDICTIVE ANALYSIS OF LAPTOP </a:t>
            </a:r>
          </a:p>
          <a:p>
            <a:pPr>
              <a:spcBef>
                <a:spcPts val="1000"/>
              </a:spcBef>
            </a:pPr>
            <a:r>
              <a:rPr lang="en-US">
                <a:latin typeface="Segoe UI"/>
                <a:cs typeface="Segoe UI"/>
              </a:rPr>
              <a:t>Prices</a:t>
            </a:r>
          </a:p>
        </p:txBody>
      </p:sp>
      <p:sp>
        <p:nvSpPr>
          <p:cNvPr id="3" name="Subtitle 2">
            <a:extLst>
              <a:ext uri="{FF2B5EF4-FFF2-40B4-BE49-F238E27FC236}">
                <a16:creationId xmlns:a16="http://schemas.microsoft.com/office/drawing/2014/main" id="{9F9DBA10-49D9-BD18-39C5-1B97A81F859E}"/>
              </a:ext>
            </a:extLst>
          </p:cNvPr>
          <p:cNvSpPr>
            <a:spLocks noGrp="1"/>
          </p:cNvSpPr>
          <p:nvPr>
            <p:ph type="subTitle" idx="1"/>
          </p:nvPr>
        </p:nvSpPr>
        <p:spPr>
          <a:xfrm>
            <a:off x="1048561" y="4327781"/>
            <a:ext cx="3931321" cy="1033669"/>
          </a:xfrm>
        </p:spPr>
        <p:txBody>
          <a:bodyPr>
            <a:normAutofit/>
          </a:bodyPr>
          <a:lstStyle/>
          <a:p>
            <a:pPr marL="285750" indent="-285750">
              <a:lnSpc>
                <a:spcPct val="90000"/>
              </a:lnSpc>
              <a:spcBef>
                <a:spcPts val="0"/>
              </a:spcBef>
              <a:spcAft>
                <a:spcPts val="600"/>
              </a:spcAft>
              <a:buFont typeface="Arial"/>
              <a:buChar char="•"/>
            </a:pPr>
            <a:r>
              <a:rPr lang="en-US" sz="1900">
                <a:latin typeface="Arial"/>
                <a:cs typeface="Arial"/>
              </a:rPr>
              <a:t>Abdul Rafay</a:t>
            </a:r>
            <a:endParaRPr lang="en-US" sz="1900"/>
          </a:p>
          <a:p>
            <a:pPr marL="285750" indent="-285750">
              <a:lnSpc>
                <a:spcPct val="90000"/>
              </a:lnSpc>
              <a:spcBef>
                <a:spcPts val="0"/>
              </a:spcBef>
              <a:spcAft>
                <a:spcPts val="600"/>
              </a:spcAft>
              <a:buFont typeface="Arial"/>
              <a:buChar char="•"/>
            </a:pPr>
            <a:r>
              <a:rPr lang="en-US" sz="1900">
                <a:latin typeface="Arial"/>
                <a:cs typeface="Arial"/>
              </a:rPr>
              <a:t>Rida Malik</a:t>
            </a:r>
          </a:p>
          <a:p>
            <a:pPr marL="285750" indent="-285750">
              <a:lnSpc>
                <a:spcPct val="90000"/>
              </a:lnSpc>
              <a:spcBef>
                <a:spcPts val="0"/>
              </a:spcBef>
              <a:spcAft>
                <a:spcPts val="600"/>
              </a:spcAft>
              <a:buFont typeface="Arial"/>
              <a:buChar char="•"/>
            </a:pPr>
            <a:r>
              <a:rPr lang="en-US" sz="1900">
                <a:latin typeface="Arial"/>
                <a:cs typeface="Arial"/>
              </a:rPr>
              <a:t>Wara Imran</a:t>
            </a:r>
            <a:endParaRPr lang="en-US" sz="1900"/>
          </a:p>
        </p:txBody>
      </p:sp>
      <p:grpSp>
        <p:nvGrpSpPr>
          <p:cNvPr id="26" name="Group 25">
            <a:extLst>
              <a:ext uri="{FF2B5EF4-FFF2-40B4-BE49-F238E27FC236}">
                <a16:creationId xmlns:a16="http://schemas.microsoft.com/office/drawing/2014/main" id="{F1732D3A-CFF0-45BE-AD79-F83D0272C6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80479" y="3871114"/>
            <a:ext cx="867485" cy="115439"/>
            <a:chOff x="8910933" y="1861308"/>
            <a:chExt cx="867485" cy="115439"/>
          </a:xfrm>
        </p:grpSpPr>
        <p:sp>
          <p:nvSpPr>
            <p:cNvPr id="27" name="Rectangle 26">
              <a:extLst>
                <a:ext uri="{FF2B5EF4-FFF2-40B4-BE49-F238E27FC236}">
                  <a16:creationId xmlns:a16="http://schemas.microsoft.com/office/drawing/2014/main" id="{C892F72C-7FB6-49C8-A402-D5DC42DB67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FC92C2E1-605F-49BD-8AC8-DC52B3015E3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8BE2E0F-EE6D-4748-AB8F-724D0DDC6E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35475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 name="Rectangle 80">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7" name="Picture 76" descr="Digital financial graph">
            <a:extLst>
              <a:ext uri="{FF2B5EF4-FFF2-40B4-BE49-F238E27FC236}">
                <a16:creationId xmlns:a16="http://schemas.microsoft.com/office/drawing/2014/main" id="{72C6DCF2-BA10-1E61-5DC8-85F5E73D46BB}"/>
              </a:ext>
            </a:extLst>
          </p:cNvPr>
          <p:cNvPicPr>
            <a:picLocks noChangeAspect="1"/>
          </p:cNvPicPr>
          <p:nvPr/>
        </p:nvPicPr>
        <p:blipFill rotWithShape="1">
          <a:blip r:embed="rId2"/>
          <a:srcRect r="-2" b="-2"/>
          <a:stretch/>
        </p:blipFill>
        <p:spPr>
          <a:xfrm>
            <a:off x="20" y="1"/>
            <a:ext cx="12191980" cy="6857999"/>
          </a:xfrm>
          <a:prstGeom prst="rect">
            <a:avLst/>
          </a:prstGeom>
        </p:spPr>
      </p:pic>
      <p:sp>
        <p:nvSpPr>
          <p:cNvPr id="83" name="Rectangle 5">
            <a:extLst>
              <a:ext uri="{FF2B5EF4-FFF2-40B4-BE49-F238E27FC236}">
                <a16:creationId xmlns:a16="http://schemas.microsoft.com/office/drawing/2014/main" id="{48EF695B-E7DE-4164-862A-9CD06DFB0E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7458" y="723900"/>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1B6EF2-394D-7DD0-4F58-814F0561F023}"/>
              </a:ext>
            </a:extLst>
          </p:cNvPr>
          <p:cNvSpPr>
            <a:spLocks noGrp="1"/>
          </p:cNvSpPr>
          <p:nvPr>
            <p:ph type="title"/>
          </p:nvPr>
        </p:nvSpPr>
        <p:spPr>
          <a:xfrm>
            <a:off x="7202441" y="1000366"/>
            <a:ext cx="3995397" cy="1239627"/>
          </a:xfrm>
        </p:spPr>
        <p:txBody>
          <a:bodyPr vert="horz" lIns="91440" tIns="45720" rIns="91440" bIns="45720" rtlCol="0" anchor="b">
            <a:normAutofit/>
          </a:bodyPr>
          <a:lstStyle/>
          <a:p>
            <a:pPr algn="ctr"/>
            <a:r>
              <a:rPr lang="en-US" b="1" spc="390"/>
              <a:t>CONCLUSION </a:t>
            </a:r>
          </a:p>
        </p:txBody>
      </p:sp>
      <p:sp>
        <p:nvSpPr>
          <p:cNvPr id="4" name="TextBox 3">
            <a:extLst>
              <a:ext uri="{FF2B5EF4-FFF2-40B4-BE49-F238E27FC236}">
                <a16:creationId xmlns:a16="http://schemas.microsoft.com/office/drawing/2014/main" id="{1516E233-1C90-5E32-0416-28112BD236D9}"/>
              </a:ext>
            </a:extLst>
          </p:cNvPr>
          <p:cNvSpPr txBox="1"/>
          <p:nvPr/>
        </p:nvSpPr>
        <p:spPr>
          <a:xfrm>
            <a:off x="7202441" y="2884395"/>
            <a:ext cx="3950677" cy="2469140"/>
          </a:xfrm>
          <a:prstGeom prst="rect">
            <a:avLst/>
          </a:prstGeom>
        </p:spPr>
        <p:txBody>
          <a:bodyPr vert="horz" lIns="91440" tIns="45720" rIns="91440" bIns="45720" rtlCol="0" anchor="t">
            <a:normAutofit/>
          </a:bodyPr>
          <a:lstStyle/>
          <a:p>
            <a:pPr algn="ctr">
              <a:lnSpc>
                <a:spcPct val="110000"/>
              </a:lnSpc>
              <a:spcAft>
                <a:spcPts val="600"/>
              </a:spcAft>
            </a:pPr>
            <a:r>
              <a:rPr lang="en-US">
                <a:solidFill>
                  <a:schemeClr val="tx2"/>
                </a:solidFill>
              </a:rPr>
              <a:t>T</a:t>
            </a:r>
            <a:r>
              <a:rPr lang="en-US">
                <a:solidFill>
                  <a:schemeClr val="tx2"/>
                </a:solidFill>
                <a:effectLst/>
              </a:rPr>
              <a:t>he project aimed to predict laptop prices by comparing the performance of two distinct models: </a:t>
            </a:r>
            <a:r>
              <a:rPr lang="en-US">
                <a:solidFill>
                  <a:schemeClr val="tx2"/>
                </a:solidFill>
              </a:rPr>
              <a:t>Linear</a:t>
            </a:r>
            <a:r>
              <a:rPr lang="en-US">
                <a:solidFill>
                  <a:schemeClr val="tx2"/>
                </a:solidFill>
                <a:effectLst/>
              </a:rPr>
              <a:t> Regression and Artificial Neural Networks (ANN). The evaluation metric chosen for comparison was Mean Squared Error (MSE</a:t>
            </a:r>
            <a:r>
              <a:rPr lang="en-US">
                <a:solidFill>
                  <a:schemeClr val="tx2"/>
                </a:solidFill>
              </a:rPr>
              <a:t>).</a:t>
            </a:r>
            <a:endParaRPr lang="en-US">
              <a:solidFill>
                <a:schemeClr val="tx2"/>
              </a:solidFill>
              <a:effectLst/>
            </a:endParaRPr>
          </a:p>
          <a:p>
            <a:pPr algn="ctr">
              <a:lnSpc>
                <a:spcPct val="110000"/>
              </a:lnSpc>
              <a:spcAft>
                <a:spcPts val="600"/>
              </a:spcAft>
            </a:pPr>
            <a:endParaRPr lang="en-US">
              <a:solidFill>
                <a:schemeClr val="tx2"/>
              </a:solidFill>
            </a:endParaRPr>
          </a:p>
        </p:txBody>
      </p:sp>
      <p:grpSp>
        <p:nvGrpSpPr>
          <p:cNvPr id="85" name="Group 84">
            <a:extLst>
              <a:ext uri="{FF2B5EF4-FFF2-40B4-BE49-F238E27FC236}">
                <a16:creationId xmlns:a16="http://schemas.microsoft.com/office/drawing/2014/main" id="{D5ADB088-C125-457F-9C61-DFE21DCEF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44037" y="2543656"/>
            <a:ext cx="867485" cy="115439"/>
            <a:chOff x="8910933" y="1861308"/>
            <a:chExt cx="867485" cy="115439"/>
          </a:xfrm>
        </p:grpSpPr>
        <p:sp>
          <p:nvSpPr>
            <p:cNvPr id="86" name="Rectangle 85">
              <a:extLst>
                <a:ext uri="{FF2B5EF4-FFF2-40B4-BE49-F238E27FC236}">
                  <a16:creationId xmlns:a16="http://schemas.microsoft.com/office/drawing/2014/main" id="{6DE177E3-7A50-4A27-B466-79375BA19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7" name="Straight Connector 86">
              <a:extLst>
                <a:ext uri="{FF2B5EF4-FFF2-40B4-BE49-F238E27FC236}">
                  <a16:creationId xmlns:a16="http://schemas.microsoft.com/office/drawing/2014/main" id="{6F53D207-3550-41FA-BBC0-A5220E7346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6EF5A581-4EC8-4E1B-BF64-8A1FE8530F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60132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5" name="Rectangle 44">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F2B821-02E1-A7F2-6471-1F399CEA203A}"/>
              </a:ext>
            </a:extLst>
          </p:cNvPr>
          <p:cNvSpPr>
            <a:spLocks noGrp="1"/>
          </p:cNvSpPr>
          <p:nvPr>
            <p:ph type="title"/>
          </p:nvPr>
        </p:nvSpPr>
        <p:spPr>
          <a:xfrm>
            <a:off x="6849264" y="733100"/>
            <a:ext cx="4618836" cy="1275669"/>
          </a:xfrm>
        </p:spPr>
        <p:txBody>
          <a:bodyPr vert="horz" lIns="91440" tIns="45720" rIns="91440" bIns="45720" rtlCol="0" anchor="b">
            <a:normAutofit/>
          </a:bodyPr>
          <a:lstStyle/>
          <a:p>
            <a:pPr algn="ctr"/>
            <a:r>
              <a:rPr lang="en-US" b="1" spc="390"/>
              <a:t>ABOUT TOPIC</a:t>
            </a:r>
          </a:p>
        </p:txBody>
      </p:sp>
      <p:sp>
        <p:nvSpPr>
          <p:cNvPr id="3" name="TextBox 2">
            <a:extLst>
              <a:ext uri="{FF2B5EF4-FFF2-40B4-BE49-F238E27FC236}">
                <a16:creationId xmlns:a16="http://schemas.microsoft.com/office/drawing/2014/main" id="{457FE098-A30C-61DC-1216-EC6914A16588}"/>
              </a:ext>
            </a:extLst>
          </p:cNvPr>
          <p:cNvSpPr txBox="1"/>
          <p:nvPr/>
        </p:nvSpPr>
        <p:spPr>
          <a:xfrm>
            <a:off x="7182615" y="2216151"/>
            <a:ext cx="3943575" cy="339090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gn="ctr">
              <a:lnSpc>
                <a:spcPct val="110000"/>
              </a:lnSpc>
              <a:spcAft>
                <a:spcPts val="600"/>
              </a:spcAft>
            </a:pPr>
            <a:r>
              <a:rPr lang="en-US" sz="2000">
                <a:solidFill>
                  <a:schemeClr val="tx2"/>
                </a:solidFill>
              </a:rPr>
              <a:t>Project Objective:</a:t>
            </a:r>
          </a:p>
          <a:p>
            <a:pPr algn="ctr">
              <a:lnSpc>
                <a:spcPct val="110000"/>
              </a:lnSpc>
              <a:spcAft>
                <a:spcPts val="600"/>
              </a:spcAft>
            </a:pPr>
            <a:r>
              <a:rPr lang="en-US" sz="2000">
                <a:solidFill>
                  <a:schemeClr val="tx2"/>
                </a:solidFill>
              </a:rPr>
              <a:t>Predict Laptop Prices based on data for a comparative analysis of both models used.</a:t>
            </a:r>
          </a:p>
          <a:p>
            <a:pPr algn="ctr">
              <a:lnSpc>
                <a:spcPct val="110000"/>
              </a:lnSpc>
              <a:spcAft>
                <a:spcPts val="600"/>
              </a:spcAft>
            </a:pPr>
            <a:r>
              <a:rPr lang="en-US" sz="2000">
                <a:solidFill>
                  <a:schemeClr val="tx2"/>
                </a:solidFill>
              </a:rPr>
              <a:t>Choice of models:</a:t>
            </a:r>
          </a:p>
          <a:p>
            <a:pPr marL="285750" indent="-285750" algn="ctr">
              <a:lnSpc>
                <a:spcPct val="110000"/>
              </a:lnSpc>
              <a:spcAft>
                <a:spcPts val="600"/>
              </a:spcAft>
              <a:buFont typeface="Arial"/>
              <a:buChar char="•"/>
            </a:pPr>
            <a:r>
              <a:rPr lang="en-US" sz="2000">
                <a:solidFill>
                  <a:schemeClr val="tx2"/>
                </a:solidFill>
              </a:rPr>
              <a:t>Linear Regression </a:t>
            </a:r>
          </a:p>
          <a:p>
            <a:pPr marL="285750" indent="-285750" algn="ctr">
              <a:lnSpc>
                <a:spcPct val="110000"/>
              </a:lnSpc>
              <a:spcAft>
                <a:spcPts val="600"/>
              </a:spcAft>
              <a:buFont typeface="Arial"/>
              <a:buChar char="•"/>
            </a:pPr>
            <a:r>
              <a:rPr lang="en-US" sz="2000">
                <a:solidFill>
                  <a:schemeClr val="tx2"/>
                </a:solidFill>
              </a:rPr>
              <a:t>Artificial Neural Networks (ANNs)</a:t>
            </a:r>
          </a:p>
          <a:p>
            <a:pPr algn="ctr">
              <a:lnSpc>
                <a:spcPct val="110000"/>
              </a:lnSpc>
              <a:spcAft>
                <a:spcPts val="600"/>
              </a:spcAft>
            </a:pPr>
            <a:endParaRPr lang="en-US" sz="2000">
              <a:solidFill>
                <a:schemeClr val="tx2"/>
              </a:solidFill>
            </a:endParaRPr>
          </a:p>
        </p:txBody>
      </p:sp>
      <p:pic>
        <p:nvPicPr>
          <p:cNvPr id="5" name="Picture 4" descr="A circuit board in the shape of a brain&#10;&#10;Description automatically generated">
            <a:extLst>
              <a:ext uri="{FF2B5EF4-FFF2-40B4-BE49-F238E27FC236}">
                <a16:creationId xmlns:a16="http://schemas.microsoft.com/office/drawing/2014/main" id="{9A4C00D0-9DDB-823C-4248-3DF388AB68E2}"/>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22138" r="23417" b="1"/>
          <a:stretch/>
        </p:blipFill>
        <p:spPr>
          <a:xfrm>
            <a:off x="1682" y="10"/>
            <a:ext cx="6096000" cy="6857990"/>
          </a:xfrm>
          <a:prstGeom prst="rect">
            <a:avLst/>
          </a:prstGeom>
        </p:spPr>
      </p:pic>
      <p:grpSp>
        <p:nvGrpSpPr>
          <p:cNvPr id="46" name="Group 45">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36" name="Rectangle 35">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37" name="Straight Connector 36">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1FB2D1DC-19BC-24EA-A6FB-882582439835}"/>
              </a:ext>
            </a:extLst>
          </p:cNvPr>
          <p:cNvSpPr txBox="1"/>
          <p:nvPr/>
        </p:nvSpPr>
        <p:spPr>
          <a:xfrm>
            <a:off x="3803464" y="6657945"/>
            <a:ext cx="22942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3108785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33">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C2D19D-927A-0C54-9CFF-9D8C94FDB347}"/>
              </a:ext>
            </a:extLst>
          </p:cNvPr>
          <p:cNvSpPr>
            <a:spLocks noGrp="1"/>
          </p:cNvSpPr>
          <p:nvPr>
            <p:ph type="title"/>
          </p:nvPr>
        </p:nvSpPr>
        <p:spPr>
          <a:xfrm>
            <a:off x="6849264" y="733100"/>
            <a:ext cx="4618836" cy="1275669"/>
          </a:xfrm>
        </p:spPr>
        <p:txBody>
          <a:bodyPr vert="horz" lIns="91440" tIns="45720" rIns="91440" bIns="45720" rtlCol="0" anchor="b">
            <a:normAutofit/>
          </a:bodyPr>
          <a:lstStyle/>
          <a:p>
            <a:pPr algn="ctr"/>
            <a:r>
              <a:rPr lang="en-US" b="1" spc="390"/>
              <a:t>INPUT AND OUTCOME</a:t>
            </a:r>
          </a:p>
        </p:txBody>
      </p:sp>
      <p:sp>
        <p:nvSpPr>
          <p:cNvPr id="4" name="TextBox 3">
            <a:extLst>
              <a:ext uri="{FF2B5EF4-FFF2-40B4-BE49-F238E27FC236}">
                <a16:creationId xmlns:a16="http://schemas.microsoft.com/office/drawing/2014/main" id="{5613645A-EEED-4372-6449-9BD73B089189}"/>
              </a:ext>
            </a:extLst>
          </p:cNvPr>
          <p:cNvSpPr txBox="1"/>
          <p:nvPr/>
        </p:nvSpPr>
        <p:spPr>
          <a:xfrm>
            <a:off x="7169008" y="2216151"/>
            <a:ext cx="3943575" cy="3390900"/>
          </a:xfrm>
          <a:prstGeom prst="rect">
            <a:avLst/>
          </a:prstGeom>
        </p:spPr>
        <p:txBody>
          <a:bodyPr vert="horz" lIns="91440" tIns="45720" rIns="91440" bIns="45720" rtlCol="0" anchor="t">
            <a:normAutofit/>
          </a:bodyPr>
          <a:lstStyle/>
          <a:p>
            <a:pPr marL="342900" indent="-342900" algn="ctr">
              <a:lnSpc>
                <a:spcPct val="110000"/>
              </a:lnSpc>
              <a:spcAft>
                <a:spcPts val="600"/>
              </a:spcAft>
              <a:buFont typeface="Arial"/>
              <a:buChar char="•"/>
            </a:pPr>
            <a:r>
              <a:rPr lang="en-US" sz="2000">
                <a:solidFill>
                  <a:schemeClr val="tx2"/>
                </a:solidFill>
              </a:rPr>
              <a:t>Preprocessed Features as input</a:t>
            </a:r>
            <a:endParaRPr lang="en-US" sz="2000">
              <a:solidFill>
                <a:schemeClr val="tx2"/>
              </a:solidFill>
              <a:effectLst/>
            </a:endParaRPr>
          </a:p>
          <a:p>
            <a:pPr marL="342900" indent="-342900" algn="ctr">
              <a:lnSpc>
                <a:spcPct val="110000"/>
              </a:lnSpc>
              <a:spcAft>
                <a:spcPts val="600"/>
              </a:spcAft>
              <a:buFont typeface="Arial"/>
              <a:buChar char="•"/>
            </a:pPr>
            <a:r>
              <a:rPr lang="en-US" sz="2000">
                <a:solidFill>
                  <a:schemeClr val="tx2"/>
                </a:solidFill>
              </a:rPr>
              <a:t>Train the Linear Regression and ANN for Price Prediction</a:t>
            </a:r>
          </a:p>
          <a:p>
            <a:pPr marL="342900" indent="-342900" algn="ctr">
              <a:lnSpc>
                <a:spcPct val="110000"/>
              </a:lnSpc>
              <a:spcAft>
                <a:spcPts val="600"/>
              </a:spcAft>
              <a:buFont typeface="Arial"/>
              <a:buChar char="•"/>
            </a:pPr>
            <a:r>
              <a:rPr lang="en-US" sz="2000">
                <a:solidFill>
                  <a:schemeClr val="tx2"/>
                </a:solidFill>
              </a:rPr>
              <a:t>Deploy it on test data and compute the accuracy measures</a:t>
            </a:r>
          </a:p>
          <a:p>
            <a:pPr marL="342900" indent="-342900" algn="ctr">
              <a:lnSpc>
                <a:spcPct val="110000"/>
              </a:lnSpc>
              <a:spcAft>
                <a:spcPts val="600"/>
              </a:spcAft>
              <a:buFont typeface="Arial"/>
              <a:buChar char="•"/>
            </a:pPr>
            <a:r>
              <a:rPr lang="en-US" sz="2000">
                <a:solidFill>
                  <a:schemeClr val="tx2"/>
                </a:solidFill>
              </a:rPr>
              <a:t>Comparative analysis of ML and Deep Learning Model</a:t>
            </a:r>
          </a:p>
        </p:txBody>
      </p:sp>
      <p:pic>
        <p:nvPicPr>
          <p:cNvPr id="26" name="Picture 25" descr="Top view of cubes connected with black lines">
            <a:extLst>
              <a:ext uri="{FF2B5EF4-FFF2-40B4-BE49-F238E27FC236}">
                <a16:creationId xmlns:a16="http://schemas.microsoft.com/office/drawing/2014/main" id="{AAC27B0C-B3DB-24B7-B8FB-D1CE75F1ACCD}"/>
              </a:ext>
            </a:extLst>
          </p:cNvPr>
          <p:cNvPicPr>
            <a:picLocks noChangeAspect="1"/>
          </p:cNvPicPr>
          <p:nvPr/>
        </p:nvPicPr>
        <p:blipFill rotWithShape="1">
          <a:blip r:embed="rId2">
            <a:alphaModFix/>
          </a:blip>
          <a:srcRect l="21819" r="11516" b="4"/>
          <a:stretch/>
        </p:blipFill>
        <p:spPr>
          <a:xfrm>
            <a:off x="1682" y="10"/>
            <a:ext cx="6096000" cy="6857990"/>
          </a:xfrm>
          <a:prstGeom prst="rect">
            <a:avLst/>
          </a:prstGeom>
        </p:spPr>
      </p:pic>
      <p:grpSp>
        <p:nvGrpSpPr>
          <p:cNvPr id="36" name="Group 35">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37" name="Rectangle 36">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38" name="Straight Connector 37">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52312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Rectangle 32">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B3ABCA-5322-2D42-3751-923F2D322265}"/>
              </a:ext>
            </a:extLst>
          </p:cNvPr>
          <p:cNvSpPr>
            <a:spLocks noGrp="1"/>
          </p:cNvSpPr>
          <p:nvPr>
            <p:ph type="title"/>
          </p:nvPr>
        </p:nvSpPr>
        <p:spPr>
          <a:xfrm>
            <a:off x="6849264" y="733100"/>
            <a:ext cx="4618836" cy="1275669"/>
          </a:xfrm>
        </p:spPr>
        <p:txBody>
          <a:bodyPr vert="horz" lIns="91440" tIns="45720" rIns="91440" bIns="45720" rtlCol="0" anchor="b">
            <a:normAutofit/>
          </a:bodyPr>
          <a:lstStyle/>
          <a:p>
            <a:pPr algn="ctr"/>
            <a:r>
              <a:rPr lang="en-US" b="1" spc="390"/>
              <a:t>ABOUT DATASET</a:t>
            </a:r>
          </a:p>
        </p:txBody>
      </p:sp>
      <p:sp>
        <p:nvSpPr>
          <p:cNvPr id="4" name="TextBox 3">
            <a:extLst>
              <a:ext uri="{FF2B5EF4-FFF2-40B4-BE49-F238E27FC236}">
                <a16:creationId xmlns:a16="http://schemas.microsoft.com/office/drawing/2014/main" id="{A97684BF-5D12-32A3-61F3-F32262882566}"/>
              </a:ext>
            </a:extLst>
          </p:cNvPr>
          <p:cNvSpPr txBox="1"/>
          <p:nvPr/>
        </p:nvSpPr>
        <p:spPr>
          <a:xfrm>
            <a:off x="7182615" y="2216151"/>
            <a:ext cx="3943575" cy="2574472"/>
          </a:xfrm>
          <a:prstGeom prst="rect">
            <a:avLst/>
          </a:prstGeom>
        </p:spPr>
        <p:txBody>
          <a:bodyPr vert="horz" lIns="91440" tIns="45720" rIns="91440" bIns="45720" rtlCol="0" anchor="t">
            <a:normAutofit/>
          </a:bodyPr>
          <a:lstStyle/>
          <a:p>
            <a:pPr marL="285750" indent="-285750" algn="ctr">
              <a:lnSpc>
                <a:spcPct val="110000"/>
              </a:lnSpc>
              <a:spcAft>
                <a:spcPts val="600"/>
              </a:spcAft>
              <a:buFont typeface="Arial"/>
              <a:buChar char="•"/>
            </a:pPr>
            <a:r>
              <a:rPr lang="en-US" sz="2000">
                <a:solidFill>
                  <a:schemeClr val="tx2"/>
                </a:solidFill>
              </a:rPr>
              <a:t>Data Source: Flipkart</a:t>
            </a:r>
            <a:endParaRPr lang="en-US"/>
          </a:p>
          <a:p>
            <a:pPr marL="285750" indent="-285750" algn="ctr">
              <a:lnSpc>
                <a:spcPct val="110000"/>
              </a:lnSpc>
              <a:spcAft>
                <a:spcPts val="600"/>
              </a:spcAft>
              <a:buFont typeface="Arial"/>
              <a:buChar char="•"/>
            </a:pPr>
            <a:r>
              <a:rPr lang="en-US" sz="2000">
                <a:solidFill>
                  <a:schemeClr val="tx2"/>
                </a:solidFill>
              </a:rPr>
              <a:t>Size and Dimensions: 8 x 625</a:t>
            </a:r>
          </a:p>
          <a:p>
            <a:pPr marL="342900" indent="-342900" algn="ctr">
              <a:lnSpc>
                <a:spcPct val="110000"/>
              </a:lnSpc>
              <a:spcAft>
                <a:spcPts val="600"/>
              </a:spcAft>
              <a:buFont typeface="Arial"/>
              <a:buChar char="•"/>
            </a:pPr>
            <a:r>
              <a:rPr lang="en-US" sz="2000">
                <a:solidFill>
                  <a:schemeClr val="tx2"/>
                </a:solidFill>
              </a:rPr>
              <a:t>Features: Processor, OS, RAM etc.</a:t>
            </a:r>
          </a:p>
          <a:p>
            <a:pPr marL="285750" indent="-285750" algn="ctr">
              <a:lnSpc>
                <a:spcPct val="110000"/>
              </a:lnSpc>
              <a:spcAft>
                <a:spcPts val="600"/>
              </a:spcAft>
              <a:buFont typeface="Arial"/>
              <a:buChar char="•"/>
            </a:pPr>
            <a:r>
              <a:rPr lang="en-US" sz="2000">
                <a:solidFill>
                  <a:schemeClr val="tx2"/>
                </a:solidFill>
              </a:rPr>
              <a:t>Target Variable: Price  </a:t>
            </a:r>
          </a:p>
        </p:txBody>
      </p:sp>
      <p:pic>
        <p:nvPicPr>
          <p:cNvPr id="3" name="Picture 2" descr="A blue background with numbers and circles&#10;&#10;Description automatically generated">
            <a:extLst>
              <a:ext uri="{FF2B5EF4-FFF2-40B4-BE49-F238E27FC236}">
                <a16:creationId xmlns:a16="http://schemas.microsoft.com/office/drawing/2014/main" id="{FE3308C4-2DB9-68A8-CA59-D9629A7E6A5B}"/>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16421" r="12912"/>
          <a:stretch/>
        </p:blipFill>
        <p:spPr>
          <a:xfrm>
            <a:off x="1682" y="10"/>
            <a:ext cx="6096000" cy="6857990"/>
          </a:xfrm>
          <a:prstGeom prst="rect">
            <a:avLst/>
          </a:prstGeom>
        </p:spPr>
      </p:pic>
      <p:grpSp>
        <p:nvGrpSpPr>
          <p:cNvPr id="35" name="Group 34">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36" name="Rectangle 35">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37" name="Straight Connector 36">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5" name="TextBox 4">
            <a:extLst>
              <a:ext uri="{FF2B5EF4-FFF2-40B4-BE49-F238E27FC236}">
                <a16:creationId xmlns:a16="http://schemas.microsoft.com/office/drawing/2014/main" id="{54137B66-01E3-3EE7-5A97-F13D7AB42243}"/>
              </a:ext>
            </a:extLst>
          </p:cNvPr>
          <p:cNvSpPr txBox="1"/>
          <p:nvPr/>
        </p:nvSpPr>
        <p:spPr>
          <a:xfrm>
            <a:off x="3450804" y="6657945"/>
            <a:ext cx="264687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spTree>
    <p:extLst>
      <p:ext uri="{BB962C8B-B14F-4D97-AF65-F5344CB8AC3E}">
        <p14:creationId xmlns:p14="http://schemas.microsoft.com/office/powerpoint/2010/main" val="3333756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32" name="Rectangle 31">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33" name="Straight Connector 32">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36" name="Rectangle 35">
            <a:extLst>
              <a:ext uri="{FF2B5EF4-FFF2-40B4-BE49-F238E27FC236}">
                <a16:creationId xmlns:a16="http://schemas.microsoft.com/office/drawing/2014/main" id="{4905C695-F54E-4EF8-8AEF-811D460E7A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85CD2A3-2099-476E-9A85-55DC735FA2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902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755A3C-D9E5-DBC6-C496-02844AD3077D}"/>
              </a:ext>
            </a:extLst>
          </p:cNvPr>
          <p:cNvSpPr>
            <a:spLocks noGrp="1"/>
          </p:cNvSpPr>
          <p:nvPr>
            <p:ph type="title"/>
          </p:nvPr>
        </p:nvSpPr>
        <p:spPr>
          <a:xfrm>
            <a:off x="2428461" y="1230924"/>
            <a:ext cx="7335079" cy="1969476"/>
          </a:xfrm>
        </p:spPr>
        <p:txBody>
          <a:bodyPr vert="horz" lIns="91440" tIns="45720" rIns="91440" bIns="45720" rtlCol="0" anchor="b">
            <a:normAutofit/>
          </a:bodyPr>
          <a:lstStyle/>
          <a:p>
            <a:pPr algn="ctr"/>
            <a:r>
              <a:rPr lang="en-US" sz="4000" b="1" kern="1200" cap="all" spc="390" baseline="0">
                <a:solidFill>
                  <a:schemeClr val="tx2"/>
                </a:solidFill>
                <a:latin typeface="+mj-lt"/>
                <a:ea typeface="+mj-ea"/>
                <a:cs typeface="+mj-cs"/>
              </a:rPr>
              <a:t>INSIGHTS FROM DATA</a:t>
            </a:r>
          </a:p>
        </p:txBody>
      </p:sp>
      <p:grpSp>
        <p:nvGrpSpPr>
          <p:cNvPr id="40" name="Group 39">
            <a:extLst>
              <a:ext uri="{FF2B5EF4-FFF2-40B4-BE49-F238E27FC236}">
                <a16:creationId xmlns:a16="http://schemas.microsoft.com/office/drawing/2014/main" id="{E92979E8-2E86-433E-A7E4-5F102E45A8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3889173"/>
            <a:ext cx="867485" cy="115439"/>
            <a:chOff x="8910933" y="1861308"/>
            <a:chExt cx="867485" cy="115439"/>
          </a:xfrm>
        </p:grpSpPr>
        <p:sp>
          <p:nvSpPr>
            <p:cNvPr id="41" name="Rectangle 40">
              <a:extLst>
                <a:ext uri="{FF2B5EF4-FFF2-40B4-BE49-F238E27FC236}">
                  <a16:creationId xmlns:a16="http://schemas.microsoft.com/office/drawing/2014/main" id="{CDDEF0D5-EF9F-43D4-BF40-27A3121E02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42" name="Straight Connector 41">
              <a:extLst>
                <a:ext uri="{FF2B5EF4-FFF2-40B4-BE49-F238E27FC236}">
                  <a16:creationId xmlns:a16="http://schemas.microsoft.com/office/drawing/2014/main" id="{71438B34-2B34-4614-B3B4-D099271503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C691BDB-93D3-4721-903C-45DD9590F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760341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33">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64A7C8-DDDE-AE5A-BF09-769D8DA407DF}"/>
              </a:ext>
            </a:extLst>
          </p:cNvPr>
          <p:cNvSpPr>
            <a:spLocks noGrp="1"/>
          </p:cNvSpPr>
          <p:nvPr>
            <p:ph type="title"/>
          </p:nvPr>
        </p:nvSpPr>
        <p:spPr>
          <a:xfrm>
            <a:off x="6849264" y="733100"/>
            <a:ext cx="4618836" cy="1275669"/>
          </a:xfrm>
        </p:spPr>
        <p:txBody>
          <a:bodyPr vert="horz" lIns="91440" tIns="45720" rIns="91440" bIns="45720" rtlCol="0" anchor="b">
            <a:normAutofit/>
          </a:bodyPr>
          <a:lstStyle/>
          <a:p>
            <a:pPr algn="ctr">
              <a:lnSpc>
                <a:spcPct val="100000"/>
              </a:lnSpc>
            </a:pPr>
            <a:r>
              <a:rPr lang="en-US" sz="2500" b="1" spc="390"/>
              <a:t>PREPROCESSING TECHNIQUES and why?</a:t>
            </a:r>
          </a:p>
        </p:txBody>
      </p:sp>
      <p:sp>
        <p:nvSpPr>
          <p:cNvPr id="4" name="TextBox 3">
            <a:extLst>
              <a:ext uri="{FF2B5EF4-FFF2-40B4-BE49-F238E27FC236}">
                <a16:creationId xmlns:a16="http://schemas.microsoft.com/office/drawing/2014/main" id="{D4990E97-49E4-C939-E284-738BEAB27456}"/>
              </a:ext>
            </a:extLst>
          </p:cNvPr>
          <p:cNvSpPr txBox="1"/>
          <p:nvPr/>
        </p:nvSpPr>
        <p:spPr>
          <a:xfrm>
            <a:off x="7182615" y="2216151"/>
            <a:ext cx="3943575" cy="3390900"/>
          </a:xfrm>
          <a:prstGeom prst="rect">
            <a:avLst/>
          </a:prstGeom>
        </p:spPr>
        <p:txBody>
          <a:bodyPr vert="horz" lIns="91440" tIns="45720" rIns="91440" bIns="45720" rtlCol="0" anchor="t">
            <a:noAutofit/>
          </a:bodyPr>
          <a:lstStyle/>
          <a:p>
            <a:pPr algn="ctr">
              <a:spcAft>
                <a:spcPts val="600"/>
              </a:spcAft>
            </a:pPr>
            <a:r>
              <a:rPr lang="en-US" sz="2000">
                <a:solidFill>
                  <a:schemeClr val="tx2"/>
                </a:solidFill>
              </a:rPr>
              <a:t>Wrangling:</a:t>
            </a:r>
          </a:p>
          <a:p>
            <a:pPr marL="285750" indent="-285750" algn="ctr">
              <a:spcAft>
                <a:spcPts val="600"/>
              </a:spcAft>
              <a:buFont typeface="Arial"/>
              <a:buChar char="•"/>
            </a:pPr>
            <a:r>
              <a:rPr lang="en-US" sz="2000">
                <a:solidFill>
                  <a:schemeClr val="tx2"/>
                </a:solidFill>
              </a:rPr>
              <a:t>Duplicates</a:t>
            </a:r>
          </a:p>
          <a:p>
            <a:pPr marL="285750" indent="-285750" algn="ctr">
              <a:spcAft>
                <a:spcPts val="600"/>
              </a:spcAft>
              <a:buFont typeface="Arial"/>
              <a:buChar char="•"/>
            </a:pPr>
            <a:r>
              <a:rPr lang="en-US" sz="2000">
                <a:solidFill>
                  <a:schemeClr val="tx2"/>
                </a:solidFill>
              </a:rPr>
              <a:t>Nulls</a:t>
            </a:r>
          </a:p>
          <a:p>
            <a:pPr marL="285750" indent="-285750" algn="ctr">
              <a:spcAft>
                <a:spcPts val="600"/>
              </a:spcAft>
              <a:buFont typeface="Arial"/>
              <a:buChar char="•"/>
            </a:pPr>
            <a:r>
              <a:rPr lang="en-US" sz="2000">
                <a:solidFill>
                  <a:schemeClr val="tx2"/>
                </a:solidFill>
              </a:rPr>
              <a:t>Outliers detection and removal</a:t>
            </a:r>
          </a:p>
          <a:p>
            <a:pPr marL="285750" indent="-285750" algn="ctr">
              <a:spcAft>
                <a:spcPts val="600"/>
              </a:spcAft>
              <a:buFont typeface="Arial"/>
              <a:buChar char="•"/>
            </a:pPr>
            <a:r>
              <a:rPr lang="en-US" sz="2000">
                <a:solidFill>
                  <a:schemeClr val="tx2"/>
                </a:solidFill>
              </a:rPr>
              <a:t>Encoding </a:t>
            </a:r>
          </a:p>
          <a:p>
            <a:pPr algn="ctr">
              <a:spcAft>
                <a:spcPts val="600"/>
              </a:spcAft>
            </a:pPr>
            <a:r>
              <a:rPr lang="en-US" sz="2000">
                <a:solidFill>
                  <a:schemeClr val="tx2"/>
                </a:solidFill>
              </a:rPr>
              <a:t>Feature Extraction:</a:t>
            </a:r>
          </a:p>
          <a:p>
            <a:pPr marL="285750" indent="-285750" algn="ctr">
              <a:spcAft>
                <a:spcPts val="600"/>
              </a:spcAft>
              <a:buFont typeface="Arial"/>
              <a:buChar char="•"/>
            </a:pPr>
            <a:r>
              <a:rPr lang="en-US" sz="2000">
                <a:solidFill>
                  <a:schemeClr val="tx2"/>
                </a:solidFill>
              </a:rPr>
              <a:t>Correlation</a:t>
            </a:r>
          </a:p>
          <a:p>
            <a:pPr marL="285750" indent="-285750" algn="ctr">
              <a:spcAft>
                <a:spcPts val="600"/>
              </a:spcAft>
              <a:buFont typeface="Arial"/>
              <a:buChar char="•"/>
            </a:pPr>
            <a:r>
              <a:rPr lang="en-US" sz="2000">
                <a:solidFill>
                  <a:schemeClr val="tx2"/>
                </a:solidFill>
              </a:rPr>
              <a:t>Wrapper Method (Feature Elimination)</a:t>
            </a:r>
          </a:p>
          <a:p>
            <a:pPr marL="285750" indent="-285750" algn="ctr">
              <a:spcAft>
                <a:spcPts val="600"/>
              </a:spcAft>
              <a:buFont typeface="Arial"/>
              <a:buChar char="•"/>
            </a:pPr>
            <a:endParaRPr lang="en-US" sz="2000">
              <a:solidFill>
                <a:schemeClr val="tx2"/>
              </a:solidFill>
            </a:endParaRPr>
          </a:p>
          <a:p>
            <a:pPr marL="285750" indent="-285750" algn="ctr">
              <a:spcAft>
                <a:spcPts val="600"/>
              </a:spcAft>
              <a:buFont typeface="Arial"/>
              <a:buChar char="•"/>
            </a:pPr>
            <a:endParaRPr lang="en-US" sz="2000">
              <a:solidFill>
                <a:schemeClr val="tx2"/>
              </a:solidFill>
            </a:endParaRPr>
          </a:p>
        </p:txBody>
      </p:sp>
      <p:pic>
        <p:nvPicPr>
          <p:cNvPr id="26" name="Picture 25" descr="Many question marks on black background">
            <a:extLst>
              <a:ext uri="{FF2B5EF4-FFF2-40B4-BE49-F238E27FC236}">
                <a16:creationId xmlns:a16="http://schemas.microsoft.com/office/drawing/2014/main" id="{63EC294B-478B-4A5E-6DA3-26E3A68B3454}"/>
              </a:ext>
            </a:extLst>
          </p:cNvPr>
          <p:cNvPicPr>
            <a:picLocks noChangeAspect="1"/>
          </p:cNvPicPr>
          <p:nvPr/>
        </p:nvPicPr>
        <p:blipFill rotWithShape="1">
          <a:blip r:embed="rId2">
            <a:alphaModFix/>
          </a:blip>
          <a:srcRect l="45873" r="7" b="7"/>
          <a:stretch/>
        </p:blipFill>
        <p:spPr>
          <a:xfrm>
            <a:off x="1682" y="10"/>
            <a:ext cx="6096000" cy="6857990"/>
          </a:xfrm>
          <a:prstGeom prst="rect">
            <a:avLst/>
          </a:prstGeom>
        </p:spPr>
      </p:pic>
      <p:grpSp>
        <p:nvGrpSpPr>
          <p:cNvPr id="36" name="Group 35">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37" name="Rectangle 36">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38" name="Straight Connector 37">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08371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2" name="Rectangle 161">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Rectangle 163">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6" name="Rectangle 165">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21B266-7406-4FF7-3FF1-A16E952CF0E0}"/>
              </a:ext>
            </a:extLst>
          </p:cNvPr>
          <p:cNvSpPr>
            <a:spLocks noGrp="1"/>
          </p:cNvSpPr>
          <p:nvPr>
            <p:ph type="title"/>
          </p:nvPr>
        </p:nvSpPr>
        <p:spPr>
          <a:xfrm>
            <a:off x="6849264" y="733100"/>
            <a:ext cx="4618836" cy="1275669"/>
          </a:xfrm>
        </p:spPr>
        <p:txBody>
          <a:bodyPr vert="horz" lIns="91440" tIns="45720" rIns="91440" bIns="45720" rtlCol="0" anchor="b">
            <a:normAutofit/>
          </a:bodyPr>
          <a:lstStyle/>
          <a:p>
            <a:pPr algn="ctr"/>
            <a:r>
              <a:rPr lang="en-US" b="1" spc="390"/>
              <a:t>MODELS SELECTED</a:t>
            </a:r>
          </a:p>
        </p:txBody>
      </p:sp>
      <p:sp>
        <p:nvSpPr>
          <p:cNvPr id="8" name="TextBox 7">
            <a:extLst>
              <a:ext uri="{FF2B5EF4-FFF2-40B4-BE49-F238E27FC236}">
                <a16:creationId xmlns:a16="http://schemas.microsoft.com/office/drawing/2014/main" id="{A98A8CD0-48E5-E6B2-1B21-F5F561ACC6EB}"/>
              </a:ext>
            </a:extLst>
          </p:cNvPr>
          <p:cNvSpPr txBox="1"/>
          <p:nvPr/>
        </p:nvSpPr>
        <p:spPr>
          <a:xfrm>
            <a:off x="7182615" y="2216151"/>
            <a:ext cx="3943575" cy="3390900"/>
          </a:xfrm>
          <a:prstGeom prst="rect">
            <a:avLst/>
          </a:prstGeom>
        </p:spPr>
        <p:txBody>
          <a:bodyPr vert="horz" lIns="91440" tIns="45720" rIns="91440" bIns="45720" rtlCol="0" anchor="t">
            <a:normAutofit/>
          </a:bodyPr>
          <a:lstStyle/>
          <a:p>
            <a:pPr algn="ctr">
              <a:spcAft>
                <a:spcPts val="600"/>
              </a:spcAft>
            </a:pPr>
            <a:r>
              <a:rPr lang="en-US">
                <a:solidFill>
                  <a:schemeClr val="tx2"/>
                </a:solidFill>
              </a:rPr>
              <a:t>W</a:t>
            </a:r>
            <a:r>
              <a:rPr lang="en-US">
                <a:solidFill>
                  <a:schemeClr val="tx2"/>
                </a:solidFill>
                <a:effectLst/>
              </a:rPr>
              <a:t>e utilized </a:t>
            </a:r>
            <a:r>
              <a:rPr lang="en-US" b="1">
                <a:solidFill>
                  <a:schemeClr val="tx2"/>
                </a:solidFill>
              </a:rPr>
              <a:t>Linear Regression</a:t>
            </a:r>
            <a:r>
              <a:rPr lang="en-US">
                <a:solidFill>
                  <a:schemeClr val="tx2"/>
                </a:solidFill>
                <a:effectLst/>
              </a:rPr>
              <a:t> machine learning algorithm </a:t>
            </a:r>
            <a:r>
              <a:rPr lang="en-US">
                <a:solidFill>
                  <a:schemeClr val="tx2"/>
                </a:solidFill>
              </a:rPr>
              <a:t>as a baseline model as it helps us understand how different feature impacts the price linearly.</a:t>
            </a:r>
          </a:p>
          <a:p>
            <a:pPr algn="ctr">
              <a:spcAft>
                <a:spcPts val="600"/>
              </a:spcAft>
            </a:pPr>
            <a:endParaRPr lang="en-US">
              <a:solidFill>
                <a:schemeClr val="tx2"/>
              </a:solidFill>
            </a:endParaRPr>
          </a:p>
          <a:p>
            <a:pPr algn="ctr">
              <a:spcAft>
                <a:spcPts val="600"/>
              </a:spcAft>
            </a:pPr>
            <a:r>
              <a:rPr lang="en-US">
                <a:solidFill>
                  <a:schemeClr val="tx2"/>
                </a:solidFill>
                <a:effectLst/>
              </a:rPr>
              <a:t>Then we Implemented </a:t>
            </a:r>
            <a:r>
              <a:rPr lang="en-US" b="1">
                <a:solidFill>
                  <a:schemeClr val="tx2"/>
                </a:solidFill>
                <a:effectLst/>
              </a:rPr>
              <a:t>Artificial Neural Network (ANN)</a:t>
            </a:r>
            <a:r>
              <a:rPr lang="en-US">
                <a:solidFill>
                  <a:schemeClr val="tx2"/>
                </a:solidFill>
                <a:effectLst/>
              </a:rPr>
              <a:t> as a deep learning model using TensorFlow</a:t>
            </a:r>
            <a:r>
              <a:rPr lang="en-US">
                <a:solidFill>
                  <a:schemeClr val="tx2"/>
                </a:solidFill>
              </a:rPr>
              <a:t> to identify non-linear patterns in laptop specification and prices. It also helps enhance</a:t>
            </a:r>
            <a:r>
              <a:rPr lang="en-US">
                <a:solidFill>
                  <a:schemeClr val="tx2"/>
                </a:solidFill>
                <a:effectLst/>
              </a:rPr>
              <a:t> price prediction accuracy.</a:t>
            </a:r>
            <a:endParaRPr lang="en-US">
              <a:solidFill>
                <a:schemeClr val="tx2"/>
              </a:solidFill>
            </a:endParaRPr>
          </a:p>
          <a:p>
            <a:pPr algn="ctr">
              <a:spcAft>
                <a:spcPts val="600"/>
              </a:spcAft>
            </a:pPr>
            <a:endParaRPr lang="en-US">
              <a:solidFill>
                <a:schemeClr val="tx2"/>
              </a:solidFill>
            </a:endParaRPr>
          </a:p>
        </p:txBody>
      </p:sp>
      <p:pic>
        <p:nvPicPr>
          <p:cNvPr id="5" name="Picture 4" descr="A room with rows of computer servers&#10;&#10;Description automatically generated">
            <a:extLst>
              <a:ext uri="{FF2B5EF4-FFF2-40B4-BE49-F238E27FC236}">
                <a16:creationId xmlns:a16="http://schemas.microsoft.com/office/drawing/2014/main" id="{A527BB72-1007-5AF9-188B-7F9384DDDEBA}"/>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19142" r="21524" b="-1"/>
          <a:stretch/>
        </p:blipFill>
        <p:spPr>
          <a:xfrm>
            <a:off x="1682" y="10"/>
            <a:ext cx="6096000" cy="6857990"/>
          </a:xfrm>
          <a:prstGeom prst="rect">
            <a:avLst/>
          </a:prstGeom>
        </p:spPr>
      </p:pic>
      <p:grpSp>
        <p:nvGrpSpPr>
          <p:cNvPr id="168" name="Group 167">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169" name="Rectangle 168">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70" name="Straight Connector 169">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6" name="TextBox 5">
            <a:extLst>
              <a:ext uri="{FF2B5EF4-FFF2-40B4-BE49-F238E27FC236}">
                <a16:creationId xmlns:a16="http://schemas.microsoft.com/office/drawing/2014/main" id="{25EEF6E4-4193-C253-01E8-2018A92CB0EB}"/>
              </a:ext>
            </a:extLst>
          </p:cNvPr>
          <p:cNvSpPr txBox="1"/>
          <p:nvPr/>
        </p:nvSpPr>
        <p:spPr>
          <a:xfrm>
            <a:off x="3664003" y="6657945"/>
            <a:ext cx="2433679"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3351993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8" name="Rectangle 47">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444B37-1F75-57E7-BBBE-C335DBDF2044}"/>
              </a:ext>
            </a:extLst>
          </p:cNvPr>
          <p:cNvSpPr>
            <a:spLocks noGrp="1"/>
          </p:cNvSpPr>
          <p:nvPr>
            <p:ph type="title"/>
          </p:nvPr>
        </p:nvSpPr>
        <p:spPr>
          <a:xfrm>
            <a:off x="6849264" y="733100"/>
            <a:ext cx="4618836" cy="1275669"/>
          </a:xfrm>
        </p:spPr>
        <p:txBody>
          <a:bodyPr vert="horz" lIns="91440" tIns="45720" rIns="91440" bIns="45720" rtlCol="0" anchor="b">
            <a:normAutofit/>
          </a:bodyPr>
          <a:lstStyle/>
          <a:p>
            <a:pPr algn="ctr">
              <a:lnSpc>
                <a:spcPct val="100000"/>
              </a:lnSpc>
            </a:pPr>
            <a:br>
              <a:rPr lang="en-US" sz="2500" b="1" spc="390"/>
            </a:br>
            <a:r>
              <a:rPr lang="en-US" sz="2500" b="1" spc="390"/>
              <a:t>PREDICTION</a:t>
            </a:r>
            <a:br>
              <a:rPr lang="en-US" sz="2500" b="1" spc="390"/>
            </a:br>
            <a:r>
              <a:rPr lang="en-US" sz="2500" b="1" spc="390"/>
              <a:t>RESULTS (MSE)</a:t>
            </a:r>
          </a:p>
        </p:txBody>
      </p:sp>
      <p:sp>
        <p:nvSpPr>
          <p:cNvPr id="5" name="TextBox 4">
            <a:extLst>
              <a:ext uri="{FF2B5EF4-FFF2-40B4-BE49-F238E27FC236}">
                <a16:creationId xmlns:a16="http://schemas.microsoft.com/office/drawing/2014/main" id="{C9ED9DCB-975D-3F9D-94EA-8FF34314FEF5}"/>
              </a:ext>
            </a:extLst>
          </p:cNvPr>
          <p:cNvSpPr txBox="1"/>
          <p:nvPr/>
        </p:nvSpPr>
        <p:spPr>
          <a:xfrm>
            <a:off x="7182615" y="2216151"/>
            <a:ext cx="3943575" cy="3390900"/>
          </a:xfrm>
          <a:prstGeom prst="rect">
            <a:avLst/>
          </a:prstGeom>
        </p:spPr>
        <p:txBody>
          <a:bodyPr vert="horz" lIns="91440" tIns="45720" rIns="91440" bIns="45720" rtlCol="0" anchor="t">
            <a:normAutofit/>
          </a:bodyPr>
          <a:lstStyle/>
          <a:p>
            <a:pPr algn="ctr">
              <a:lnSpc>
                <a:spcPct val="110000"/>
              </a:lnSpc>
              <a:spcAft>
                <a:spcPts val="600"/>
              </a:spcAft>
            </a:pPr>
            <a:r>
              <a:rPr lang="en-US" sz="2000" b="1">
                <a:solidFill>
                  <a:schemeClr val="tx2"/>
                </a:solidFill>
              </a:rPr>
              <a:t>Linear Regression:</a:t>
            </a:r>
          </a:p>
          <a:p>
            <a:pPr marL="342900" indent="-342900" algn="ctr">
              <a:lnSpc>
                <a:spcPct val="110000"/>
              </a:lnSpc>
              <a:spcAft>
                <a:spcPts val="600"/>
              </a:spcAft>
              <a:buFont typeface="Arial"/>
              <a:buChar char="•"/>
            </a:pPr>
            <a:r>
              <a:rPr lang="en-US" sz="2000">
                <a:solidFill>
                  <a:schemeClr val="tx2"/>
                </a:solidFill>
              </a:rPr>
              <a:t>Without FE: 2022904755.9</a:t>
            </a:r>
          </a:p>
          <a:p>
            <a:pPr marL="342900" indent="-342900" algn="ctr">
              <a:lnSpc>
                <a:spcPct val="110000"/>
              </a:lnSpc>
              <a:spcAft>
                <a:spcPts val="600"/>
              </a:spcAft>
              <a:buFont typeface="Arial"/>
              <a:buChar char="•"/>
            </a:pPr>
            <a:r>
              <a:rPr lang="en-US" sz="2000">
                <a:solidFill>
                  <a:schemeClr val="tx2"/>
                </a:solidFill>
              </a:rPr>
              <a:t>With FE1: 2220631567.8</a:t>
            </a:r>
          </a:p>
          <a:p>
            <a:pPr marL="342900" indent="-342900" algn="ctr">
              <a:lnSpc>
                <a:spcPct val="110000"/>
              </a:lnSpc>
              <a:spcAft>
                <a:spcPts val="600"/>
              </a:spcAft>
              <a:buFont typeface="Arial"/>
              <a:buChar char="•"/>
            </a:pPr>
            <a:r>
              <a:rPr lang="en-US" sz="2000">
                <a:solidFill>
                  <a:schemeClr val="tx2"/>
                </a:solidFill>
              </a:rPr>
              <a:t>With FE2: 6746048344.6</a:t>
            </a:r>
          </a:p>
          <a:p>
            <a:pPr algn="ctr">
              <a:lnSpc>
                <a:spcPct val="110000"/>
              </a:lnSpc>
              <a:spcAft>
                <a:spcPts val="600"/>
              </a:spcAft>
            </a:pPr>
            <a:r>
              <a:rPr lang="en-US" sz="2000" b="1">
                <a:solidFill>
                  <a:schemeClr val="tx2"/>
                </a:solidFill>
              </a:rPr>
              <a:t>Artificial Neural Network:</a:t>
            </a:r>
          </a:p>
          <a:p>
            <a:pPr marL="342900" indent="-342900" algn="ctr">
              <a:lnSpc>
                <a:spcPct val="110000"/>
              </a:lnSpc>
              <a:spcAft>
                <a:spcPts val="600"/>
              </a:spcAft>
              <a:buFont typeface="Arial"/>
              <a:buChar char="•"/>
            </a:pPr>
            <a:r>
              <a:rPr lang="en-US" sz="2000">
                <a:solidFill>
                  <a:schemeClr val="tx2"/>
                </a:solidFill>
              </a:rPr>
              <a:t>Without FE: 2979245872</a:t>
            </a:r>
          </a:p>
          <a:p>
            <a:pPr marL="342900" indent="-342900" algn="ctr">
              <a:lnSpc>
                <a:spcPct val="110000"/>
              </a:lnSpc>
              <a:spcAft>
                <a:spcPts val="600"/>
              </a:spcAft>
              <a:buFont typeface="Arial"/>
              <a:buChar char="•"/>
            </a:pPr>
            <a:r>
              <a:rPr lang="en-US" sz="2000">
                <a:solidFill>
                  <a:schemeClr val="tx2"/>
                </a:solidFill>
              </a:rPr>
              <a:t>With FE1: 3122215732</a:t>
            </a:r>
          </a:p>
          <a:p>
            <a:pPr marL="342900" indent="-342900" algn="ctr">
              <a:lnSpc>
                <a:spcPct val="110000"/>
              </a:lnSpc>
              <a:spcAft>
                <a:spcPts val="600"/>
              </a:spcAft>
              <a:buFont typeface="Arial"/>
              <a:buChar char="•"/>
            </a:pPr>
            <a:r>
              <a:rPr lang="en-US" sz="2000">
                <a:solidFill>
                  <a:schemeClr val="tx2"/>
                </a:solidFill>
              </a:rPr>
              <a:t>With FE2: 3125523660</a:t>
            </a:r>
          </a:p>
          <a:p>
            <a:pPr algn="ctr">
              <a:lnSpc>
                <a:spcPct val="110000"/>
              </a:lnSpc>
              <a:spcAft>
                <a:spcPts val="600"/>
              </a:spcAft>
            </a:pPr>
            <a:endParaRPr lang="en-US" sz="2000">
              <a:solidFill>
                <a:schemeClr val="tx2"/>
              </a:solidFill>
            </a:endParaRPr>
          </a:p>
          <a:p>
            <a:pPr marL="285750" indent="-285750" algn="ctr">
              <a:lnSpc>
                <a:spcPct val="110000"/>
              </a:lnSpc>
              <a:spcAft>
                <a:spcPts val="600"/>
              </a:spcAft>
              <a:buFont typeface="Arial"/>
              <a:buChar char="•"/>
            </a:pPr>
            <a:endParaRPr lang="en-US" sz="2000">
              <a:solidFill>
                <a:schemeClr val="tx2"/>
              </a:solidFill>
            </a:endParaRPr>
          </a:p>
        </p:txBody>
      </p:sp>
      <p:pic>
        <p:nvPicPr>
          <p:cNvPr id="3" name="Picture 2" descr="A blue background with lines and circles&#10;&#10;Description automatically generated">
            <a:extLst>
              <a:ext uri="{FF2B5EF4-FFF2-40B4-BE49-F238E27FC236}">
                <a16:creationId xmlns:a16="http://schemas.microsoft.com/office/drawing/2014/main" id="{9B98B8C0-FB4C-1785-0BD3-9A568443C2BE}"/>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16621" r="36712"/>
          <a:stretch/>
        </p:blipFill>
        <p:spPr>
          <a:xfrm>
            <a:off x="1682" y="10"/>
            <a:ext cx="6096000" cy="6857990"/>
          </a:xfrm>
          <a:prstGeom prst="rect">
            <a:avLst/>
          </a:prstGeom>
        </p:spPr>
      </p:pic>
      <p:grpSp>
        <p:nvGrpSpPr>
          <p:cNvPr id="50" name="Group 49">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51" name="Rectangle 50">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52" name="Straight Connector 51">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9E0AEDB3-3287-BE03-B56F-E4DFDE4CF3D3}"/>
              </a:ext>
            </a:extLst>
          </p:cNvPr>
          <p:cNvSpPr txBox="1"/>
          <p:nvPr/>
        </p:nvSpPr>
        <p:spPr>
          <a:xfrm>
            <a:off x="3803464" y="6657945"/>
            <a:ext cx="22942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3016778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6" name="Rectangle 95">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0" name="Rectangle 99">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B0A89A-B7BC-9886-B794-71CE010E064F}"/>
              </a:ext>
            </a:extLst>
          </p:cNvPr>
          <p:cNvSpPr>
            <a:spLocks noGrp="1"/>
          </p:cNvSpPr>
          <p:nvPr>
            <p:ph type="title"/>
          </p:nvPr>
        </p:nvSpPr>
        <p:spPr>
          <a:xfrm>
            <a:off x="6849264" y="733100"/>
            <a:ext cx="4618836" cy="1275669"/>
          </a:xfrm>
        </p:spPr>
        <p:txBody>
          <a:bodyPr vert="horz" lIns="91440" tIns="45720" rIns="91440" bIns="45720" rtlCol="0" anchor="b">
            <a:normAutofit/>
          </a:bodyPr>
          <a:lstStyle/>
          <a:p>
            <a:pPr algn="ctr"/>
            <a:r>
              <a:rPr lang="en-US" b="1" spc="390"/>
              <a:t>COMPARISION</a:t>
            </a:r>
            <a:br>
              <a:rPr lang="en-US" b="1" spc="390"/>
            </a:br>
            <a:endParaRPr lang="en-US" b="1" spc="390"/>
          </a:p>
        </p:txBody>
      </p:sp>
      <p:sp>
        <p:nvSpPr>
          <p:cNvPr id="6" name="TextBox 5">
            <a:extLst>
              <a:ext uri="{FF2B5EF4-FFF2-40B4-BE49-F238E27FC236}">
                <a16:creationId xmlns:a16="http://schemas.microsoft.com/office/drawing/2014/main" id="{B572C81C-707D-80FC-97BD-85DEC5737E1B}"/>
              </a:ext>
            </a:extLst>
          </p:cNvPr>
          <p:cNvSpPr txBox="1"/>
          <p:nvPr/>
        </p:nvSpPr>
        <p:spPr>
          <a:xfrm>
            <a:off x="7209829" y="2216151"/>
            <a:ext cx="3943575" cy="3390900"/>
          </a:xfrm>
          <a:prstGeom prst="rect">
            <a:avLst/>
          </a:prstGeom>
        </p:spPr>
        <p:txBody>
          <a:bodyPr vert="horz" lIns="91440" tIns="45720" rIns="91440" bIns="45720" rtlCol="0" anchor="t">
            <a:normAutofit/>
          </a:bodyPr>
          <a:lstStyle/>
          <a:p>
            <a:pPr algn="ctr">
              <a:lnSpc>
                <a:spcPct val="110000"/>
              </a:lnSpc>
              <a:spcAft>
                <a:spcPts val="600"/>
              </a:spcAft>
            </a:pPr>
            <a:r>
              <a:rPr lang="en-US" sz="2000">
                <a:solidFill>
                  <a:schemeClr val="tx2"/>
                </a:solidFill>
              </a:rPr>
              <a:t>The results are mixed for each category. Here with FE2 we get better results with ANN.  We believe that with more data the ANN could've worked even better than the Linear Regression Model</a:t>
            </a:r>
          </a:p>
        </p:txBody>
      </p:sp>
      <p:pic>
        <p:nvPicPr>
          <p:cNvPr id="3" name="Picture 2" descr="A close up of a computer&#10;&#10;Description automatically generated">
            <a:extLst>
              <a:ext uri="{FF2B5EF4-FFF2-40B4-BE49-F238E27FC236}">
                <a16:creationId xmlns:a16="http://schemas.microsoft.com/office/drawing/2014/main" id="{5A08E51E-8989-8C95-8964-3658C48F54D5}"/>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18105" r="22784"/>
          <a:stretch/>
        </p:blipFill>
        <p:spPr>
          <a:xfrm>
            <a:off x="1682" y="10"/>
            <a:ext cx="6096000" cy="6857990"/>
          </a:xfrm>
          <a:prstGeom prst="rect">
            <a:avLst/>
          </a:prstGeom>
        </p:spPr>
      </p:pic>
      <p:grpSp>
        <p:nvGrpSpPr>
          <p:cNvPr id="102" name="Group 101">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103" name="Rectangle 102">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04" name="Straight Connector 103">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TextBox 3">
            <a:extLst>
              <a:ext uri="{FF2B5EF4-FFF2-40B4-BE49-F238E27FC236}">
                <a16:creationId xmlns:a16="http://schemas.microsoft.com/office/drawing/2014/main" id="{5A81B03A-4B00-E9CA-EF52-EEC431681EBC}"/>
              </a:ext>
            </a:extLst>
          </p:cNvPr>
          <p:cNvSpPr txBox="1"/>
          <p:nvPr/>
        </p:nvSpPr>
        <p:spPr>
          <a:xfrm>
            <a:off x="3625531" y="6657945"/>
            <a:ext cx="2472151"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BY-ND</a:t>
            </a:r>
            <a:r>
              <a:rPr lang="en-US" sz="700">
                <a:solidFill>
                  <a:srgbClr val="FFFFFF"/>
                </a:solidFill>
              </a:rPr>
              <a:t>.</a:t>
            </a:r>
          </a:p>
        </p:txBody>
      </p:sp>
    </p:spTree>
    <p:extLst>
      <p:ext uri="{BB962C8B-B14F-4D97-AF65-F5344CB8AC3E}">
        <p14:creationId xmlns:p14="http://schemas.microsoft.com/office/powerpoint/2010/main" val="3823400363"/>
      </p:ext>
    </p:extLst>
  </p:cSld>
  <p:clrMapOvr>
    <a:masterClrMapping/>
  </p:clrMapOvr>
</p:sld>
</file>

<file path=ppt/theme/theme1.xml><?xml version="1.0" encoding="utf-8"?>
<a:theme xmlns:a="http://schemas.openxmlformats.org/drawingml/2006/main" name="AdornVTI">
  <a:themeElements>
    <a:clrScheme name="AnalogousFromRegularSeed_2SEEDS">
      <a:dk1>
        <a:srgbClr val="000000"/>
      </a:dk1>
      <a:lt1>
        <a:srgbClr val="FFFFFF"/>
      </a:lt1>
      <a:dk2>
        <a:srgbClr val="3D2229"/>
      </a:dk2>
      <a:lt2>
        <a:srgbClr val="E2E5E8"/>
      </a:lt2>
      <a:accent1>
        <a:srgbClr val="D56A17"/>
      </a:accent1>
      <a:accent2>
        <a:srgbClr val="E72D29"/>
      </a:accent2>
      <a:accent3>
        <a:srgbClr val="B8A221"/>
      </a:accent3>
      <a:accent4>
        <a:srgbClr val="14B4A3"/>
      </a:accent4>
      <a:accent5>
        <a:srgbClr val="29ADE7"/>
      </a:accent5>
      <a:accent6>
        <a:srgbClr val="174CD5"/>
      </a:accent6>
      <a:hlink>
        <a:srgbClr val="3F87BF"/>
      </a:hlink>
      <a:folHlink>
        <a:srgbClr val="7F7F7F"/>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AdornVTI</vt:lpstr>
      <vt:lpstr>PREDICTIVE ANALYSIS OF LAPTOP  Prices</vt:lpstr>
      <vt:lpstr>ABOUT TOPIC</vt:lpstr>
      <vt:lpstr>INPUT AND OUTCOME</vt:lpstr>
      <vt:lpstr>ABOUT DATASET</vt:lpstr>
      <vt:lpstr>INSIGHTS FROM DATA</vt:lpstr>
      <vt:lpstr>PREPROCESSING TECHNIQUES and why?</vt:lpstr>
      <vt:lpstr>MODELS SELECTED</vt:lpstr>
      <vt:lpstr> PREDICTION RESULTS (MSE)</vt:lpstr>
      <vt:lpstr>COMPARISION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dc:title>
  <dc:creator>L215623ALber Abbas</dc:creator>
  <cp:revision>2</cp:revision>
  <dcterms:created xsi:type="dcterms:W3CDTF">2023-12-03T13:34:22Z</dcterms:created>
  <dcterms:modified xsi:type="dcterms:W3CDTF">2023-12-03T18:46:08Z</dcterms:modified>
</cp:coreProperties>
</file>